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56"/>
  </p:notesMasterIdLst>
  <p:sldIdLst>
    <p:sldId id="658" r:id="rId2"/>
    <p:sldId id="661" r:id="rId3"/>
    <p:sldId id="646" r:id="rId4"/>
    <p:sldId id="655" r:id="rId5"/>
    <p:sldId id="649" r:id="rId6"/>
    <p:sldId id="266" r:id="rId7"/>
    <p:sldId id="653" r:id="rId8"/>
    <p:sldId id="647" r:id="rId9"/>
    <p:sldId id="650" r:id="rId10"/>
    <p:sldId id="648" r:id="rId11"/>
    <p:sldId id="651" r:id="rId12"/>
    <p:sldId id="652" r:id="rId13"/>
    <p:sldId id="656" r:id="rId14"/>
    <p:sldId id="654" r:id="rId15"/>
    <p:sldId id="634" r:id="rId16"/>
    <p:sldId id="281" r:id="rId17"/>
    <p:sldId id="284" r:id="rId18"/>
    <p:sldId id="635" r:id="rId19"/>
    <p:sldId id="280" r:id="rId20"/>
    <p:sldId id="636" r:id="rId21"/>
    <p:sldId id="637" r:id="rId22"/>
    <p:sldId id="613" r:id="rId23"/>
    <p:sldId id="629" r:id="rId24"/>
    <p:sldId id="630" r:id="rId25"/>
    <p:sldId id="631" r:id="rId26"/>
    <p:sldId id="632" r:id="rId27"/>
    <p:sldId id="611" r:id="rId28"/>
    <p:sldId id="291" r:id="rId29"/>
    <p:sldId id="638" r:id="rId30"/>
    <p:sldId id="639" r:id="rId31"/>
    <p:sldId id="640" r:id="rId32"/>
    <p:sldId id="618" r:id="rId33"/>
    <p:sldId id="263" r:id="rId34"/>
    <p:sldId id="270" r:id="rId35"/>
    <p:sldId id="271" r:id="rId36"/>
    <p:sldId id="641" r:id="rId37"/>
    <p:sldId id="642" r:id="rId38"/>
    <p:sldId id="643" r:id="rId39"/>
    <p:sldId id="269" r:id="rId40"/>
    <p:sldId id="607" r:id="rId41"/>
    <p:sldId id="274" r:id="rId42"/>
    <p:sldId id="644" r:id="rId43"/>
    <p:sldId id="609" r:id="rId44"/>
    <p:sldId id="610" r:id="rId45"/>
    <p:sldId id="608" r:id="rId46"/>
    <p:sldId id="275" r:id="rId47"/>
    <p:sldId id="285" r:id="rId48"/>
    <p:sldId id="318" r:id="rId49"/>
    <p:sldId id="273" r:id="rId50"/>
    <p:sldId id="614" r:id="rId51"/>
    <p:sldId id="645" r:id="rId52"/>
    <p:sldId id="278" r:id="rId53"/>
    <p:sldId id="593" r:id="rId54"/>
    <p:sldId id="287"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0"/>
    <p:restoredTop sz="96671"/>
  </p:normalViewPr>
  <p:slideViewPr>
    <p:cSldViewPr snapToGrid="0">
      <p:cViewPr varScale="1">
        <p:scale>
          <a:sx n="155" d="100"/>
          <a:sy n="155" d="100"/>
        </p:scale>
        <p:origin x="192" y="74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8988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347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118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964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93558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9521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99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5150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88175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166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969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05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348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2829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920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539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62ad20c7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e62ad20c76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0580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7011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481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71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2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785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e62ad20c76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e62ad20c76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9612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1182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84438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018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705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8" r:id="rId5"/>
    <p:sldLayoutId id="2147483665" r:id="rId6"/>
    <p:sldLayoutId id="2147483666"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0148" y="1423282"/>
            <a:ext cx="8211945" cy="1733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latin typeface="Open Sans ExtraBold" pitchFamily="2" charset="0"/>
                <a:ea typeface="Open Sans ExtraBold" pitchFamily="2" charset="0"/>
                <a:cs typeface="Open Sans ExtraBold" pitchFamily="2" charset="0"/>
              </a:rPr>
              <a:t>OpenChain </a:t>
            </a:r>
            <a:r>
              <a:rPr lang="en-US" sz="3200" b="1" dirty="0">
                <a:latin typeface="Open Sans ExtraBold" pitchFamily="2" charset="0"/>
                <a:ea typeface="Open Sans ExtraBold" pitchFamily="2" charset="0"/>
                <a:cs typeface="Open Sans ExtraBold" pitchFamily="2" charset="0"/>
              </a:rPr>
              <a:t>Project</a:t>
            </a:r>
            <a:br>
              <a:rPr lang="en-US" sz="3200" b="1" dirty="0">
                <a:latin typeface="Open Sans ExtraBold" pitchFamily="2" charset="0"/>
                <a:ea typeface="Open Sans ExtraBold" pitchFamily="2" charset="0"/>
                <a:cs typeface="Open Sans ExtraBold" pitchFamily="2" charset="0"/>
              </a:rPr>
            </a:br>
            <a:br>
              <a:rPr lang="en-US" sz="3200" dirty="0">
                <a:latin typeface="Open Sans Light" pitchFamily="2" charset="0"/>
                <a:ea typeface="Open Sans Light" pitchFamily="2" charset="0"/>
                <a:cs typeface="Open Sans Light" pitchFamily="2" charset="0"/>
              </a:rPr>
            </a:br>
            <a:r>
              <a:rPr lang="en-US" sz="2800" dirty="0">
                <a:latin typeface="Open Sans Light" pitchFamily="2" charset="0"/>
                <a:ea typeface="Open Sans Light" pitchFamily="2" charset="0"/>
                <a:cs typeface="Open Sans Light" pitchFamily="2" charset="0"/>
              </a:rPr>
              <a:t>Understanding How We Are </a:t>
            </a:r>
            <a:r>
              <a:rPr lang="en-US" sz="2800" dirty="0">
                <a:latin typeface="Open Sans Light" pitchFamily="2" charset="0"/>
                <a:ea typeface="Open Sans Light" pitchFamily="2" charset="0"/>
                <a:cs typeface="Open Sans Light" pitchFamily="2" charset="0"/>
              </a:rPr>
              <a:t>Building A More</a:t>
            </a:r>
            <a:br>
              <a:rPr lang="en-US" sz="2800" dirty="0">
                <a:latin typeface="Open Sans Light" pitchFamily="2" charset="0"/>
                <a:ea typeface="Open Sans Light" pitchFamily="2" charset="0"/>
                <a:cs typeface="Open Sans Light" pitchFamily="2" charset="0"/>
              </a:rPr>
            </a:br>
            <a:r>
              <a:rPr lang="en-US" sz="2800" dirty="0">
                <a:latin typeface="Open Sans Light" pitchFamily="2" charset="0"/>
                <a:ea typeface="Open Sans Light" pitchFamily="2" charset="0"/>
                <a:cs typeface="Open Sans Light" pitchFamily="2" charset="0"/>
              </a:rPr>
              <a:t>Trusted Open Source Supply Chain</a:t>
            </a:r>
            <a:endParaRPr lang="en-US" sz="2800" dirty="0">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3545587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Coming in September: Automotive Workshop</a:t>
            </a:r>
          </a:p>
        </p:txBody>
      </p:sp>
      <p:pic>
        <p:nvPicPr>
          <p:cNvPr id="5" name="Picture 4" descr="A logo of a city&#10;&#10;Description automatically generated">
            <a:extLst>
              <a:ext uri="{FF2B5EF4-FFF2-40B4-BE49-F238E27FC236}">
                <a16:creationId xmlns:a16="http://schemas.microsoft.com/office/drawing/2014/main" id="{4EEDF323-A5FD-3C64-01D2-51C0CA7D93F3}"/>
              </a:ext>
            </a:extLst>
          </p:cNvPr>
          <p:cNvPicPr>
            <a:picLocks noChangeAspect="1"/>
          </p:cNvPicPr>
          <p:nvPr/>
        </p:nvPicPr>
        <p:blipFill>
          <a:blip r:embed="rId2"/>
          <a:stretch>
            <a:fillRect/>
          </a:stretch>
        </p:blipFill>
        <p:spPr>
          <a:xfrm>
            <a:off x="1101687" y="1218650"/>
            <a:ext cx="6940625" cy="3629368"/>
          </a:xfrm>
          <a:prstGeom prst="rect">
            <a:avLst/>
          </a:prstGeom>
        </p:spPr>
      </p:pic>
      <p:pic>
        <p:nvPicPr>
          <p:cNvPr id="7" name="Picture 6" descr="A qr code with black squares&#10;&#10;Description automatically generated">
            <a:extLst>
              <a:ext uri="{FF2B5EF4-FFF2-40B4-BE49-F238E27FC236}">
                <a16:creationId xmlns:a16="http://schemas.microsoft.com/office/drawing/2014/main" id="{A37CCE1B-7B1D-78E0-9DB9-231C853FA4D3}"/>
              </a:ext>
            </a:extLst>
          </p:cNvPr>
          <p:cNvPicPr>
            <a:picLocks noChangeAspect="1"/>
          </p:cNvPicPr>
          <p:nvPr/>
        </p:nvPicPr>
        <p:blipFill>
          <a:blip r:embed="rId3"/>
          <a:stretch>
            <a:fillRect/>
          </a:stretch>
        </p:blipFill>
        <p:spPr>
          <a:xfrm>
            <a:off x="7556500" y="3556000"/>
            <a:ext cx="1587500" cy="1587500"/>
          </a:xfrm>
          <a:prstGeom prst="rect">
            <a:avLst/>
          </a:prstGeom>
        </p:spPr>
      </p:pic>
    </p:spTree>
    <p:extLst>
      <p:ext uri="{BB962C8B-B14F-4D97-AF65-F5344CB8AC3E}">
        <p14:creationId xmlns:p14="http://schemas.microsoft.com/office/powerpoint/2010/main" val="727509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Coming in October: Open Compliance Summit</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red square with white text&#10;&#10;Description automatically generated">
            <a:extLst>
              <a:ext uri="{FF2B5EF4-FFF2-40B4-BE49-F238E27FC236}">
                <a16:creationId xmlns:a16="http://schemas.microsoft.com/office/drawing/2014/main" id="{2CE86D89-E880-EE57-6209-AE91B96B4F2F}"/>
              </a:ext>
            </a:extLst>
          </p:cNvPr>
          <p:cNvPicPr>
            <a:picLocks noChangeAspect="1"/>
          </p:cNvPicPr>
          <p:nvPr/>
        </p:nvPicPr>
        <p:blipFill>
          <a:blip r:embed="rId3"/>
          <a:stretch>
            <a:fillRect/>
          </a:stretch>
        </p:blipFill>
        <p:spPr>
          <a:xfrm>
            <a:off x="1202911" y="1212799"/>
            <a:ext cx="6738177" cy="2148201"/>
          </a:xfrm>
          <a:prstGeom prst="rect">
            <a:avLst/>
          </a:prstGeom>
        </p:spPr>
      </p:pic>
      <p:sp>
        <p:nvSpPr>
          <p:cNvPr id="6" name="TextBox 5">
            <a:extLst>
              <a:ext uri="{FF2B5EF4-FFF2-40B4-BE49-F238E27FC236}">
                <a16:creationId xmlns:a16="http://schemas.microsoft.com/office/drawing/2014/main" id="{96A8ECD4-91FB-3845-9CF8-8DAF2478C7D7}"/>
              </a:ext>
            </a:extLst>
          </p:cNvPr>
          <p:cNvSpPr txBox="1"/>
          <p:nvPr/>
        </p:nvSpPr>
        <p:spPr>
          <a:xfrm>
            <a:off x="3041772" y="4041973"/>
            <a:ext cx="3060453" cy="307777"/>
          </a:xfrm>
          <a:prstGeom prst="rect">
            <a:avLst/>
          </a:prstGeom>
          <a:noFill/>
        </p:spPr>
        <p:txBody>
          <a:bodyPr wrap="none" rtlCol="0">
            <a:spAutoFit/>
          </a:bodyPr>
          <a:lstStyle/>
          <a:p>
            <a:pPr algn="ctr"/>
            <a:r>
              <a:rPr lang="en-US" dirty="0">
                <a:latin typeface="Open Sans Light" pitchFamily="2" charset="0"/>
                <a:ea typeface="Open Sans Light" pitchFamily="2" charset="0"/>
                <a:cs typeface="Open Sans Light" pitchFamily="2" charset="0"/>
              </a:rPr>
              <a:t>Call for Papers ends on August 7th</a:t>
            </a:r>
          </a:p>
        </p:txBody>
      </p:sp>
    </p:spTree>
    <p:extLst>
      <p:ext uri="{BB962C8B-B14F-4D97-AF65-F5344CB8AC3E}">
        <p14:creationId xmlns:p14="http://schemas.microsoft.com/office/powerpoint/2010/main" val="1359699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Coming in October: CC-0 Maturity Model</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blue background with a penguin and a mouse&#10;&#10;Description automatically generated">
            <a:extLst>
              <a:ext uri="{FF2B5EF4-FFF2-40B4-BE49-F238E27FC236}">
                <a16:creationId xmlns:a16="http://schemas.microsoft.com/office/drawing/2014/main" id="{74245458-CF6F-ECFE-B784-4AE08D6B8F4B}"/>
              </a:ext>
            </a:extLst>
          </p:cNvPr>
          <p:cNvPicPr>
            <a:picLocks noChangeAspect="1"/>
          </p:cNvPicPr>
          <p:nvPr/>
        </p:nvPicPr>
        <p:blipFill>
          <a:blip r:embed="rId3"/>
          <a:stretch>
            <a:fillRect/>
          </a:stretch>
        </p:blipFill>
        <p:spPr>
          <a:xfrm>
            <a:off x="1765278" y="1322515"/>
            <a:ext cx="5613443" cy="3158270"/>
          </a:xfrm>
          <a:prstGeom prst="rect">
            <a:avLst/>
          </a:prstGeom>
        </p:spPr>
      </p:pic>
    </p:spTree>
    <p:extLst>
      <p:ext uri="{BB962C8B-B14F-4D97-AF65-F5344CB8AC3E}">
        <p14:creationId xmlns:p14="http://schemas.microsoft.com/office/powerpoint/2010/main" val="68756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Workshops are held once a month discussing AI Compliance in the supply chain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co-chaired by Matthew Crawford from Arm and David Marr from Qualcomm</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 They focus on identifying shared concerns across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industries. We are considering</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 guide about using AI BOM in the trusted supply chain</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749825" y="2378603"/>
            <a:ext cx="7644350" cy="1989675"/>
            <a:chOff x="799750" y="2361350"/>
            <a:chExt cx="7644350" cy="1989675"/>
          </a:xfrm>
        </p:grpSpPr>
        <p:pic>
          <p:nvPicPr>
            <p:cNvPr id="247" name="Google Shape;247;g2e62ad20c76_0_541" descr="A qr code with black squares&#10;&#10;Description automatically generated"/>
            <p:cNvPicPr preferRelativeResize="0"/>
            <p:nvPr/>
          </p:nvPicPr>
          <p:blipFill rotWithShape="1">
            <a:blip r:embed="rId5">
              <a:alphaModFix/>
            </a:blip>
            <a:srcRect/>
            <a:stretch/>
          </p:blipFill>
          <p:spPr>
            <a:xfrm>
              <a:off x="4849614" y="2763525"/>
              <a:ext cx="1587500" cy="1587500"/>
            </a:xfrm>
            <a:prstGeom prst="rect">
              <a:avLst/>
            </a:prstGeom>
            <a:noFill/>
            <a:ln>
              <a:noFill/>
            </a:ln>
          </p:spPr>
        </p:pic>
        <p:sp>
          <p:nvSpPr>
            <p:cNvPr id="248" name="Google Shape;248;g2e62ad20c76_0_541"/>
            <p:cNvSpPr txBox="1"/>
            <p:nvPr/>
          </p:nvSpPr>
          <p:spPr>
            <a:xfrm>
              <a:off x="4743052"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June</a:t>
              </a:r>
              <a:endParaRPr sz="1800" b="0" i="0" u="none" strike="noStrike" cap="none" dirty="0">
                <a:solidFill>
                  <a:schemeClr val="dk2"/>
                </a:solidFill>
                <a:latin typeface="Open Sans Medium"/>
                <a:ea typeface="Open Sans Medium"/>
                <a:cs typeface="Open Sans Medium"/>
                <a:sym typeface="Open Sans Medium"/>
              </a:endParaRPr>
            </a:p>
          </p:txBody>
        </p:sp>
        <p:pic>
          <p:nvPicPr>
            <p:cNvPr id="249" name="Google Shape;249;g2e62ad20c76_0_541"/>
            <p:cNvPicPr preferRelativeResize="0"/>
            <p:nvPr/>
          </p:nvPicPr>
          <p:blipFill>
            <a:blip r:embed="rId6">
              <a:alphaModFix/>
            </a:blip>
            <a:stretch>
              <a:fillRect/>
            </a:stretch>
          </p:blipFill>
          <p:spPr>
            <a:xfrm>
              <a:off x="2942452" y="2763525"/>
              <a:ext cx="1587500" cy="1587500"/>
            </a:xfrm>
            <a:prstGeom prst="rect">
              <a:avLst/>
            </a:prstGeom>
            <a:noFill/>
            <a:ln>
              <a:noFill/>
            </a:ln>
          </p:spPr>
        </p:pic>
        <p:sp>
          <p:nvSpPr>
            <p:cNvPr id="250" name="Google Shape;250;g2e62ad20c76_0_541"/>
            <p:cNvSpPr txBox="1"/>
            <p:nvPr/>
          </p:nvSpPr>
          <p:spPr>
            <a:xfrm>
              <a:off x="2835893"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May</a:t>
              </a:r>
              <a:endParaRPr sz="1800" b="0" i="0" u="none" strike="noStrike" cap="none" dirty="0">
                <a:solidFill>
                  <a:schemeClr val="dk2"/>
                </a:solidFill>
                <a:latin typeface="Open Sans Medium"/>
                <a:ea typeface="Open Sans Medium"/>
                <a:cs typeface="Open Sans Medium"/>
                <a:sym typeface="Open Sans Medium"/>
              </a:endParaRPr>
            </a:p>
          </p:txBody>
        </p:sp>
        <p:pic>
          <p:nvPicPr>
            <p:cNvPr id="251" name="Google Shape;251;g2e62ad20c76_0_541"/>
            <p:cNvPicPr preferRelativeResize="0"/>
            <p:nvPr/>
          </p:nvPicPr>
          <p:blipFill>
            <a:blip r:embed="rId7">
              <a:alphaModFix/>
            </a:blip>
            <a:stretch>
              <a:fillRect/>
            </a:stretch>
          </p:blipFill>
          <p:spPr>
            <a:xfrm>
              <a:off x="906309" y="2763525"/>
              <a:ext cx="1587500" cy="1587500"/>
            </a:xfrm>
            <a:prstGeom prst="rect">
              <a:avLst/>
            </a:prstGeom>
            <a:noFill/>
            <a:ln>
              <a:noFill/>
            </a:ln>
          </p:spPr>
        </p:pic>
        <p:sp>
          <p:nvSpPr>
            <p:cNvPr id="252" name="Google Shape;252;g2e62ad20c76_0_541"/>
            <p:cNvSpPr txBox="1"/>
            <p:nvPr/>
          </p:nvSpPr>
          <p:spPr>
            <a:xfrm>
              <a:off x="79975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April</a:t>
              </a:r>
              <a:endParaRPr sz="1800" b="0" i="0" u="none" strike="noStrike" cap="none" dirty="0">
                <a:solidFill>
                  <a:schemeClr val="dk2"/>
                </a:solidFill>
                <a:latin typeface="Open Sans Medium"/>
                <a:ea typeface="Open Sans Medium"/>
                <a:cs typeface="Open Sans Medium"/>
                <a:sym typeface="Open Sans Medium"/>
              </a:endParaRPr>
            </a:p>
          </p:txBody>
        </p:sp>
        <p:pic>
          <p:nvPicPr>
            <p:cNvPr id="2" name="Google Shape;247;g2e62ad20c76_0_541">
              <a:extLst>
                <a:ext uri="{FF2B5EF4-FFF2-40B4-BE49-F238E27FC236}">
                  <a16:creationId xmlns:a16="http://schemas.microsoft.com/office/drawing/2014/main" id="{FD4E6FD5-4FE6-4149-B9A5-635ED41484CD}"/>
                </a:ext>
              </a:extLst>
            </p:cNvPr>
            <p:cNvPicPr preferRelativeResize="0"/>
            <p:nvPr/>
          </p:nvPicPr>
          <p:blipFill>
            <a:blip r:embed="rId8"/>
            <a:srcRect/>
            <a:stretch/>
          </p:blipFill>
          <p:spPr>
            <a:xfrm>
              <a:off x="6750062" y="2763525"/>
              <a:ext cx="1587500" cy="1587500"/>
            </a:xfrm>
            <a:prstGeom prst="rect">
              <a:avLst/>
            </a:prstGeom>
            <a:noFill/>
            <a:ln>
              <a:noFill/>
            </a:ln>
          </p:spPr>
        </p:pic>
        <p:sp>
          <p:nvSpPr>
            <p:cNvPr id="3" name="Google Shape;248;g2e62ad20c76_0_541">
              <a:extLst>
                <a:ext uri="{FF2B5EF4-FFF2-40B4-BE49-F238E27FC236}">
                  <a16:creationId xmlns:a16="http://schemas.microsoft.com/office/drawing/2014/main" id="{ADA120F0-D6AB-A6AA-4797-0C5E00860634}"/>
                </a:ext>
              </a:extLst>
            </p:cNvPr>
            <p:cNvSpPr txBox="1"/>
            <p:nvPr/>
          </p:nvSpPr>
          <p:spPr>
            <a:xfrm>
              <a:off x="664350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1139387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D34E-5076-9E4F-9112-064BCEE518C1}"/>
              </a:ext>
            </a:extLst>
          </p:cNvPr>
          <p:cNvSpPr>
            <a:spLocks noGrp="1"/>
          </p:cNvSpPr>
          <p:nvPr>
            <p:ph type="title"/>
          </p:nvPr>
        </p:nvSpPr>
        <p:spPr/>
        <p:txBody>
          <a:bodyPr/>
          <a:lstStyle/>
          <a:p>
            <a:r>
              <a:rPr lang="en-US" dirty="0"/>
              <a:t>Project Overview</a:t>
            </a:r>
          </a:p>
        </p:txBody>
      </p:sp>
    </p:spTree>
    <p:extLst>
      <p:ext uri="{BB962C8B-B14F-4D97-AF65-F5344CB8AC3E}">
        <p14:creationId xmlns:p14="http://schemas.microsoft.com/office/powerpoint/2010/main" val="417152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Stacking Standards + Solutions</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394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460950" y="287382"/>
            <a:ext cx="8222100" cy="1182651"/>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sz="3800" b="1" dirty="0"/>
              <a:t>ISO/IEC 5230:2020</a:t>
            </a:r>
            <a:br>
              <a:rPr lang="en-US" sz="3800" b="1" dirty="0"/>
            </a:br>
            <a:r>
              <a:rPr lang="en-US" sz="3800" dirty="0"/>
              <a:t>Open Source License Compliance</a:t>
            </a:r>
            <a:endParaRPr sz="3800" dirty="0"/>
          </a:p>
        </p:txBody>
      </p:sp>
      <p:pic>
        <p:nvPicPr>
          <p:cNvPr id="4" name="Picture 3" descr="A qr code with a few black squares&#10;&#10;Description automatically generated">
            <a:extLst>
              <a:ext uri="{FF2B5EF4-FFF2-40B4-BE49-F238E27FC236}">
                <a16:creationId xmlns:a16="http://schemas.microsoft.com/office/drawing/2014/main" id="{3BB6F54A-6C85-7D80-367F-5EBA7943F229}"/>
              </a:ext>
            </a:extLst>
          </p:cNvPr>
          <p:cNvPicPr>
            <a:picLocks noChangeAspect="1"/>
          </p:cNvPicPr>
          <p:nvPr/>
        </p:nvPicPr>
        <p:blipFill>
          <a:blip r:embed="rId3"/>
          <a:stretch>
            <a:fillRect/>
          </a:stretch>
        </p:blipFill>
        <p:spPr>
          <a:xfrm>
            <a:off x="3492000" y="1626679"/>
            <a:ext cx="2160000" cy="2160000"/>
          </a:xfrm>
          <a:prstGeom prst="rect">
            <a:avLst/>
          </a:prstGeom>
        </p:spPr>
      </p:pic>
    </p:spTree>
    <p:extLst>
      <p:ext uri="{BB962C8B-B14F-4D97-AF65-F5344CB8AC3E}">
        <p14:creationId xmlns:p14="http://schemas.microsoft.com/office/powerpoint/2010/main" val="4051795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3" name="Picture 2" descr="A qr code with a black and white background&#10;&#10;Description automatically generated">
            <a:extLst>
              <a:ext uri="{FF2B5EF4-FFF2-40B4-BE49-F238E27FC236}">
                <a16:creationId xmlns:a16="http://schemas.microsoft.com/office/drawing/2014/main" id="{632F33E6-A924-79C2-153C-E2FE96539C8E}"/>
              </a:ext>
            </a:extLst>
          </p:cNvPr>
          <p:cNvPicPr>
            <a:picLocks noChangeAspect="1"/>
          </p:cNvPicPr>
          <p:nvPr/>
        </p:nvPicPr>
        <p:blipFill>
          <a:blip r:embed="rId3"/>
          <a:stretch>
            <a:fillRect/>
          </a:stretch>
        </p:blipFill>
        <p:spPr>
          <a:xfrm>
            <a:off x="3492000" y="1626679"/>
            <a:ext cx="2160000" cy="2160000"/>
          </a:xfrm>
          <a:prstGeom prst="rect">
            <a:avLst/>
          </a:prstGeom>
        </p:spPr>
      </p:pic>
      <p:sp>
        <p:nvSpPr>
          <p:cNvPr id="140" name="Google Shape;140;p22"/>
          <p:cNvSpPr txBox="1">
            <a:spLocks noGrp="1"/>
          </p:cNvSpPr>
          <p:nvPr>
            <p:ph type="title"/>
          </p:nvPr>
        </p:nvSpPr>
        <p:spPr>
          <a:xfrm>
            <a:off x="460950" y="287382"/>
            <a:ext cx="8222100" cy="1182651"/>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sz="3800" b="1" dirty="0"/>
              <a:t>ISO/IEC 18974:2023</a:t>
            </a:r>
            <a:br>
              <a:rPr lang="en-US" sz="3800" b="1" dirty="0"/>
            </a:br>
            <a:r>
              <a:rPr lang="en-US" sz="3800" dirty="0"/>
              <a:t>Open Source Security Assurance</a:t>
            </a:r>
            <a:endParaRPr sz="3800" dirty="0"/>
          </a:p>
        </p:txBody>
      </p:sp>
    </p:spTree>
    <p:extLst>
      <p:ext uri="{BB962C8B-B14F-4D97-AF65-F5344CB8AC3E}">
        <p14:creationId xmlns:p14="http://schemas.microsoft.com/office/powerpoint/2010/main" val="751712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273844"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151" name="Google Shape;151;p24"/>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152" name="Google Shape;152;p24"/>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2" name="Google Shape;151;p24">
            <a:extLst>
              <a:ext uri="{FF2B5EF4-FFF2-40B4-BE49-F238E27FC236}">
                <a16:creationId xmlns:a16="http://schemas.microsoft.com/office/drawing/2014/main" id="{D8F3A42E-D2F0-961B-6610-566CCAE5A849}"/>
              </a:ext>
            </a:extLst>
          </p:cNvPr>
          <p:cNvSpPr txBox="1">
            <a:spLocks/>
          </p:cNvSpPr>
          <p:nvPr/>
        </p:nvSpPr>
        <p:spPr>
          <a:xfrm>
            <a:off x="2576626" y="1914004"/>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ISO standards are a reputable shorthand in discussions, negotiations and contracts, allowing everything from “expected structure” to “what is a quality program” to be communicated easily.</a:t>
            </a: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2758655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0148" y="1423282"/>
            <a:ext cx="8211945" cy="1733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latin typeface="Open Sans ExtraBold" pitchFamily="2" charset="0"/>
                <a:ea typeface="Open Sans ExtraBold" pitchFamily="2" charset="0"/>
                <a:cs typeface="Open Sans ExtraBold" pitchFamily="2" charset="0"/>
              </a:rPr>
              <a:t>Please Note:</a:t>
            </a:r>
            <a:br>
              <a:rPr lang="en-US" sz="3200" dirty="0">
                <a:latin typeface="Open Sans Light" pitchFamily="2" charset="0"/>
                <a:ea typeface="Open Sans Light" pitchFamily="2" charset="0"/>
                <a:cs typeface="Open Sans Light" pitchFamily="2" charset="0"/>
              </a:rPr>
            </a:br>
            <a:r>
              <a:rPr lang="en-US" sz="2800" dirty="0">
                <a:latin typeface="Open Sans Light" pitchFamily="2" charset="0"/>
                <a:ea typeface="Open Sans Light" pitchFamily="2" charset="0"/>
                <a:cs typeface="Open Sans Light" pitchFamily="2" charset="0"/>
              </a:rPr>
              <a:t>These slides are designed to help the community quickly prepare talks. You can edited, remix and adjust to fit your requirements.</a:t>
            </a:r>
            <a:endParaRPr lang="en-US" sz="2800" dirty="0">
              <a:latin typeface="Open Sans Light" pitchFamily="2" charset="0"/>
              <a:ea typeface="Open Sans Light" pitchFamily="2" charset="0"/>
              <a:cs typeface="Open Sans Light" pitchFamily="2" charset="0"/>
            </a:endParaRPr>
          </a:p>
        </p:txBody>
      </p:sp>
    </p:spTree>
    <p:extLst>
      <p:ext uri="{BB962C8B-B14F-4D97-AF65-F5344CB8AC3E}">
        <p14:creationId xmlns:p14="http://schemas.microsoft.com/office/powerpoint/2010/main" val="1212488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186753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a:xfrm>
            <a:off x="280350" y="1266450"/>
            <a:ext cx="5670726" cy="3339000"/>
          </a:xfrm>
        </p:spPr>
        <p:txBody>
          <a:bodyPr/>
          <a:lstStyle/>
          <a:p>
            <a:pPr marL="114300" indent="0" algn="ctr">
              <a:buNone/>
            </a:pPr>
            <a:endParaRPr lang="en-US" dirty="0"/>
          </a:p>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Example adoption announcements in July:</a:t>
            </a:r>
          </a:p>
          <a:p>
            <a:endParaRPr lang="en-US" dirty="0"/>
          </a:p>
        </p:txBody>
      </p:sp>
      <p:pic>
        <p:nvPicPr>
          <p:cNvPr id="3" name="Picture 2">
            <a:extLst>
              <a:ext uri="{FF2B5EF4-FFF2-40B4-BE49-F238E27FC236}">
                <a16:creationId xmlns:a16="http://schemas.microsoft.com/office/drawing/2014/main" id="{40EAD985-80C1-108A-5080-276A17797CAB}"/>
              </a:ext>
            </a:extLst>
          </p:cNvPr>
          <p:cNvPicPr>
            <a:picLocks noChangeAspect="1"/>
          </p:cNvPicPr>
          <p:nvPr/>
        </p:nvPicPr>
        <p:blipFill>
          <a:blip r:embed="rId3"/>
          <a:srcRect/>
          <a:stretch/>
        </p:blipFill>
        <p:spPr>
          <a:xfrm>
            <a:off x="6294690" y="0"/>
            <a:ext cx="2193995" cy="5143500"/>
          </a:xfrm>
          <a:prstGeom prst="rect">
            <a:avLst/>
          </a:prstGeom>
        </p:spPr>
      </p:pic>
      <p:pic>
        <p:nvPicPr>
          <p:cNvPr id="7" name="Picture 6" descr="A blue letter on a white background&#10;&#10;Description automatically generated">
            <a:extLst>
              <a:ext uri="{FF2B5EF4-FFF2-40B4-BE49-F238E27FC236}">
                <a16:creationId xmlns:a16="http://schemas.microsoft.com/office/drawing/2014/main" id="{D8311BC6-8C68-B2EE-5841-47C7AB252EE8}"/>
              </a:ext>
            </a:extLst>
          </p:cNvPr>
          <p:cNvPicPr>
            <a:picLocks noChangeAspect="1"/>
          </p:cNvPicPr>
          <p:nvPr/>
        </p:nvPicPr>
        <p:blipFill>
          <a:blip r:embed="rId4"/>
          <a:stretch>
            <a:fillRect/>
          </a:stretch>
        </p:blipFill>
        <p:spPr>
          <a:xfrm>
            <a:off x="3244484" y="3139944"/>
            <a:ext cx="1768021" cy="37158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7B4AEB2C-546E-6866-DB3D-01AB9B0D0450}"/>
              </a:ext>
            </a:extLst>
          </p:cNvPr>
          <p:cNvPicPr>
            <a:picLocks noChangeAspect="1"/>
          </p:cNvPicPr>
          <p:nvPr/>
        </p:nvPicPr>
        <p:blipFill>
          <a:blip r:embed="rId5"/>
          <a:stretch>
            <a:fillRect/>
          </a:stretch>
        </p:blipFill>
        <p:spPr>
          <a:xfrm>
            <a:off x="1593886" y="3137253"/>
            <a:ext cx="1349844" cy="374275"/>
          </a:xfrm>
          <a:prstGeom prst="rect">
            <a:avLst/>
          </a:prstGeom>
        </p:spPr>
      </p:pic>
    </p:spTree>
    <p:extLst>
      <p:ext uri="{BB962C8B-B14F-4D97-AF65-F5344CB8AC3E}">
        <p14:creationId xmlns:p14="http://schemas.microsoft.com/office/powerpoint/2010/main" val="220033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Use</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p:txBody>
          <a:bodyPr/>
          <a:lstStyle/>
          <a:p>
            <a:pPr marL="139700" indent="0">
              <a:buNone/>
            </a:pPr>
            <a:r>
              <a:rPr lang="en-US" dirty="0"/>
              <a:t>Companies announcing re-certification helps to boost perception of continued industry value.</a:t>
            </a:r>
          </a:p>
          <a:p>
            <a:pPr marL="139700" indent="0">
              <a:buNone/>
            </a:pPr>
            <a:endParaRPr lang="en-US" dirty="0"/>
          </a:p>
          <a:p>
            <a:r>
              <a:rPr lang="en-US" b="1" dirty="0"/>
              <a:t>BlackBerry</a:t>
            </a:r>
            <a:r>
              <a:rPr lang="en-US" dirty="0"/>
              <a:t> - public announcement in April</a:t>
            </a:r>
          </a:p>
          <a:p>
            <a:r>
              <a:rPr lang="en-US" b="1" dirty="0"/>
              <a:t>SocioNext </a:t>
            </a:r>
            <a:r>
              <a:rPr lang="en-US" dirty="0"/>
              <a:t>- public announcement in May</a:t>
            </a:r>
          </a:p>
          <a:p>
            <a:pPr marL="114300" indent="0">
              <a:buNone/>
            </a:pPr>
            <a:endParaRPr lang="en-US" b="1" dirty="0"/>
          </a:p>
          <a:p>
            <a:r>
              <a:rPr lang="en-US" b="0" i="0" dirty="0">
                <a:solidFill>
                  <a:srgbClr val="252525"/>
                </a:solidFill>
                <a:effectLst/>
                <a:highlight>
                  <a:srgbClr val="FFFFFF"/>
                </a:highlight>
                <a:latin typeface="Roboto" panose="02000000000000000000" pitchFamily="2" charset="0"/>
              </a:rPr>
              <a:t>Nanjing Fujitsu Nanda Software Technology Co., </a:t>
            </a:r>
            <a:r>
              <a:rPr lang="en-US" i="0" dirty="0">
                <a:solidFill>
                  <a:srgbClr val="252525"/>
                </a:solidFill>
                <a:effectLst/>
                <a:highlight>
                  <a:srgbClr val="FFFFFF"/>
                </a:highlight>
                <a:latin typeface="Roboto" panose="02000000000000000000" pitchFamily="2" charset="0"/>
              </a:rPr>
              <a:t>Ltd informed us of their re-certification in February.</a:t>
            </a:r>
          </a:p>
          <a:p>
            <a:r>
              <a:rPr lang="en-US" dirty="0">
                <a:solidFill>
                  <a:srgbClr val="252525"/>
                </a:solidFill>
                <a:highlight>
                  <a:srgbClr val="FFFFFF"/>
                </a:highlight>
                <a:latin typeface="Roboto" panose="02000000000000000000" pitchFamily="2" charset="0"/>
              </a:rPr>
              <a:t>Reminder: ISO standards can be adopted and used by any party, so we only get informed and do PR on a discretionary basis.</a:t>
            </a:r>
            <a:endParaRPr lang="en-US" dirty="0"/>
          </a:p>
          <a:p>
            <a:endParaRPr lang="en-US" dirty="0"/>
          </a:p>
        </p:txBody>
      </p:sp>
      <p:pic>
        <p:nvPicPr>
          <p:cNvPr id="4" name="Picture 3" descr="A black and white logo&#10;&#10;Description automatically generated">
            <a:extLst>
              <a:ext uri="{FF2B5EF4-FFF2-40B4-BE49-F238E27FC236}">
                <a16:creationId xmlns:a16="http://schemas.microsoft.com/office/drawing/2014/main" id="{91CF8D34-44C0-034E-4695-97C5CF6842FC}"/>
              </a:ext>
            </a:extLst>
          </p:cNvPr>
          <p:cNvPicPr>
            <a:picLocks noChangeAspect="1"/>
          </p:cNvPicPr>
          <p:nvPr/>
        </p:nvPicPr>
        <p:blipFill>
          <a:blip r:embed="rId3"/>
          <a:stretch>
            <a:fillRect/>
          </a:stretch>
        </p:blipFill>
        <p:spPr>
          <a:xfrm>
            <a:off x="5322683" y="2607028"/>
            <a:ext cx="1880084" cy="385826"/>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F575F606-FB4B-592A-7518-A6857492C321}"/>
              </a:ext>
            </a:extLst>
          </p:cNvPr>
          <p:cNvPicPr>
            <a:picLocks noChangeAspect="1"/>
          </p:cNvPicPr>
          <p:nvPr/>
        </p:nvPicPr>
        <p:blipFill>
          <a:blip r:embed="rId4"/>
          <a:stretch>
            <a:fillRect/>
          </a:stretch>
        </p:blipFill>
        <p:spPr>
          <a:xfrm>
            <a:off x="5322683" y="2318576"/>
            <a:ext cx="1605062" cy="282892"/>
          </a:xfrm>
          <a:prstGeom prst="rect">
            <a:avLst/>
          </a:prstGeom>
        </p:spPr>
      </p:pic>
    </p:spTree>
    <p:extLst>
      <p:ext uri="{BB962C8B-B14F-4D97-AF65-F5344CB8AC3E}">
        <p14:creationId xmlns:p14="http://schemas.microsoft.com/office/powerpoint/2010/main" val="2122331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Adoption Methods</a:t>
            </a:r>
          </a:p>
        </p:txBody>
      </p:sp>
    </p:spTree>
    <p:extLst>
      <p:ext uri="{BB962C8B-B14F-4D97-AF65-F5344CB8AC3E}">
        <p14:creationId xmlns:p14="http://schemas.microsoft.com/office/powerpoint/2010/main" val="2687842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How Are OpenChain Standards Adopted?</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lstStyle/>
          <a:p>
            <a:r>
              <a:rPr lang="en-US" dirty="0"/>
              <a:t>There are several mechanisms for the adoption of OpenChain Standards</a:t>
            </a:r>
          </a:p>
          <a:p>
            <a:endParaRPr lang="en-US" dirty="0"/>
          </a:p>
          <a:p>
            <a:r>
              <a:rPr lang="en-US" dirty="0"/>
              <a:t>The most common way is self-certification</a:t>
            </a:r>
          </a:p>
          <a:p>
            <a:endParaRPr lang="en-US" dirty="0"/>
          </a:p>
          <a:p>
            <a:r>
              <a:rPr lang="en-US" dirty="0"/>
              <a:t>Another way is third-party certification</a:t>
            </a:r>
          </a:p>
        </p:txBody>
      </p:sp>
    </p:spTree>
    <p:extLst>
      <p:ext uri="{BB962C8B-B14F-4D97-AF65-F5344CB8AC3E}">
        <p14:creationId xmlns:p14="http://schemas.microsoft.com/office/powerpoint/2010/main" val="1554928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 – Rationale and Effectiveness</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10000"/>
          </a:bodyPr>
          <a:lstStyle/>
          <a:p>
            <a:r>
              <a:rPr lang="en-US" dirty="0"/>
              <a:t>Self-certification to an OpenChain standard (and any other standard) involves an entity reviewing material, deciding that they meet the requirements it describes, and then advertising that fact.</a:t>
            </a:r>
          </a:p>
          <a:p>
            <a:r>
              <a:rPr lang="en-US" dirty="0"/>
              <a:t>OpenChain provides extensive resources to help with this, such as self-certification checklists.</a:t>
            </a:r>
          </a:p>
          <a:p>
            <a:r>
              <a:rPr lang="en-US" dirty="0"/>
              <a:t>The OpenChain standards are explicitly designed to work effectively with self-certification because:</a:t>
            </a:r>
          </a:p>
          <a:p>
            <a:pPr lvl="1"/>
            <a:r>
              <a:rPr lang="en-US" dirty="0"/>
              <a:t>They require a company to keep records of how they certified and details of each point (verification materials)</a:t>
            </a:r>
          </a:p>
          <a:p>
            <a:pPr lvl="1"/>
            <a:r>
              <a:rPr lang="en-US" dirty="0"/>
              <a:t>And OpenChain standards are designed for supply chain procurement, with an expectation that customer companies can and will audit supplier company verification materials at the time of their choosing</a:t>
            </a:r>
          </a:p>
          <a:p>
            <a:r>
              <a:rPr lang="en-US" dirty="0"/>
              <a:t>This has proven extraordinarily effective, and no purposeful attempts to “cheat” have been reported to us since our public launch in 2016.</a:t>
            </a:r>
          </a:p>
        </p:txBody>
      </p:sp>
    </p:spTree>
    <p:extLst>
      <p:ext uri="{BB962C8B-B14F-4D97-AF65-F5344CB8AC3E}">
        <p14:creationId xmlns:p14="http://schemas.microsoft.com/office/powerpoint/2010/main" val="3141946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 – Rationale</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r>
              <a:rPr lang="en-US" dirty="0"/>
              <a:t>This is a common approach in regulation-heavy industries such as automotive around standards such as ISO 26262 (functional safety).</a:t>
            </a:r>
          </a:p>
          <a:p>
            <a:r>
              <a:rPr lang="en-US" dirty="0"/>
              <a:t>Because OpenChain produces ISO standards, it supports and follows the same type of third-party certification processes used by other ISO standards.</a:t>
            </a:r>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4237223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xfrm>
            <a:off x="607150" y="1667435"/>
            <a:ext cx="8222100" cy="1320087"/>
          </a:xfrm>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Support Network</a:t>
            </a:r>
          </a:p>
        </p:txBody>
      </p:sp>
    </p:spTree>
    <p:extLst>
      <p:ext uri="{BB962C8B-B14F-4D97-AF65-F5344CB8AC3E}">
        <p14:creationId xmlns:p14="http://schemas.microsoft.com/office/powerpoint/2010/main" val="3693976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OpenChain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3808745" y="2657697"/>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4446506" y="2301498"/>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3881738"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4387194"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6609774" y="2609274"/>
            <a:ext cx="2534225" cy="2534225"/>
          </a:xfrm>
          <a:prstGeom prst="rect">
            <a:avLst/>
          </a:prstGeom>
        </p:spPr>
      </p:pic>
    </p:spTree>
    <p:extLst>
      <p:ext uri="{BB962C8B-B14F-4D97-AF65-F5344CB8AC3E}">
        <p14:creationId xmlns:p14="http://schemas.microsoft.com/office/powerpoint/2010/main" val="65639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ACFE-0E0F-EDFC-C156-0FF367777FA8}"/>
              </a:ext>
            </a:extLst>
          </p:cNvPr>
          <p:cNvSpPr>
            <a:spLocks noGrp="1"/>
          </p:cNvSpPr>
          <p:nvPr>
            <p:ph type="title"/>
          </p:nvPr>
        </p:nvSpPr>
        <p:spPr/>
        <p:txBody>
          <a:bodyPr/>
          <a:lstStyle/>
          <a:p>
            <a:r>
              <a:rPr lang="en-US" dirty="0"/>
              <a:t>Recent News Highlights</a:t>
            </a:r>
          </a:p>
        </p:txBody>
      </p:sp>
    </p:spTree>
    <p:extLst>
      <p:ext uri="{BB962C8B-B14F-4D97-AF65-F5344CB8AC3E}">
        <p14:creationId xmlns:p14="http://schemas.microsoft.com/office/powerpoint/2010/main" val="2221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a:buSzPct val="111111"/>
            </a:pPr>
            <a:r>
              <a:rPr lang="en-US" dirty="0">
                <a:solidFill>
                  <a:schemeClr val="bg2"/>
                </a:solidFill>
              </a:rPr>
              <a:t>Relationship With Other Standards</a:t>
            </a:r>
          </a:p>
        </p:txBody>
      </p:sp>
    </p:spTree>
    <p:extLst>
      <p:ext uri="{BB962C8B-B14F-4D97-AF65-F5344CB8AC3E}">
        <p14:creationId xmlns:p14="http://schemas.microsoft.com/office/powerpoint/2010/main" val="2685495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840588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Market Evolution</a:t>
            </a:r>
          </a:p>
        </p:txBody>
      </p:sp>
    </p:spTree>
    <p:extLst>
      <p:ext uri="{BB962C8B-B14F-4D97-AF65-F5344CB8AC3E}">
        <p14:creationId xmlns:p14="http://schemas.microsoft.com/office/powerpoint/2010/main" val="1834679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Procurement Negotiations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simple “ask” for procurement in all industries.</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industry standards versus custom approaches for procurement</a:t>
            </a:r>
          </a:p>
          <a:p>
            <a:pPr marL="285750" indent="-285750">
              <a:spcAft>
                <a:spcPts val="1200"/>
              </a:spcAft>
            </a:pPr>
            <a:r>
              <a:rPr lang="en-US" dirty="0"/>
              <a:t>More use of OpenChain standards</a:t>
            </a:r>
          </a:p>
        </p:txBody>
      </p:sp>
    </p:spTree>
    <p:extLst>
      <p:ext uri="{BB962C8B-B14F-4D97-AF65-F5344CB8AC3E}">
        <p14:creationId xmlns:p14="http://schemas.microsoft.com/office/powerpoint/2010/main" val="3051516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Mergers and Acquisitions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“floor” to check risk management in M&amp;A. </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OpenChain standards for M&amp;A</a:t>
            </a:r>
          </a:p>
          <a:p>
            <a:pPr marL="285750" indent="-285750">
              <a:spcAft>
                <a:spcPts val="1200"/>
              </a:spcAft>
            </a:pPr>
            <a:r>
              <a:rPr lang="en-US" dirty="0"/>
              <a:t>More case studies around the use of OpenChain standards</a:t>
            </a:r>
          </a:p>
        </p:txBody>
      </p:sp>
    </p:spTree>
    <p:extLst>
      <p:ext uri="{BB962C8B-B14F-4D97-AF65-F5344CB8AC3E}">
        <p14:creationId xmlns:p14="http://schemas.microsoft.com/office/powerpoint/2010/main" val="3304458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Supply Chain Management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make it easy for customers to check open source license compliance and security assurance.</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supply chain requests for OpenChain use</a:t>
            </a:r>
          </a:p>
          <a:p>
            <a:pPr marL="285750" indent="-285750">
              <a:spcAft>
                <a:spcPts val="1200"/>
              </a:spcAft>
            </a:pPr>
            <a:r>
              <a:rPr lang="en-US" dirty="0"/>
              <a:t>Open source maturity models describing OpenChain standards</a:t>
            </a:r>
          </a:p>
        </p:txBody>
      </p:sp>
    </p:spTree>
    <p:extLst>
      <p:ext uri="{BB962C8B-B14F-4D97-AF65-F5344CB8AC3E}">
        <p14:creationId xmlns:p14="http://schemas.microsoft.com/office/powerpoint/2010/main" val="2810970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What About Regulation?</a:t>
            </a:r>
          </a:p>
        </p:txBody>
      </p:sp>
    </p:spTree>
    <p:extLst>
      <p:ext uri="{BB962C8B-B14F-4D97-AF65-F5344CB8AC3E}">
        <p14:creationId xmlns:p14="http://schemas.microsoft.com/office/powerpoint/2010/main" val="4263516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2166850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931571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e62ad20c76_0_49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Policy and Regulation Webinar Series:</a:t>
            </a:r>
            <a:endParaRPr/>
          </a:p>
        </p:txBody>
      </p:sp>
      <p:pic>
        <p:nvPicPr>
          <p:cNvPr id="216" name="Google Shape;216;g2e62ad20c76_0_490" descr="A blue and white background with text&#10;&#10;Description automatically generated"/>
          <p:cNvPicPr preferRelativeResize="0"/>
          <p:nvPr/>
        </p:nvPicPr>
        <p:blipFill rotWithShape="1">
          <a:blip r:embed="rId3">
            <a:alphaModFix/>
          </a:blip>
          <a:srcRect/>
          <a:stretch/>
        </p:blipFill>
        <p:spPr>
          <a:xfrm>
            <a:off x="0" y="201167"/>
            <a:ext cx="8638413" cy="3813049"/>
          </a:xfrm>
          <a:prstGeom prst="rect">
            <a:avLst/>
          </a:prstGeom>
          <a:noFill/>
          <a:ln>
            <a:noFill/>
          </a:ln>
        </p:spPr>
      </p:pic>
      <p:pic>
        <p:nvPicPr>
          <p:cNvPr id="217" name="Google Shape;217;g2e62ad20c76_0_490" descr="A qr code on a white background&#10;&#10;Description automatically generated"/>
          <p:cNvPicPr preferRelativeResize="0"/>
          <p:nvPr/>
        </p:nvPicPr>
        <p:blipFill rotWithShape="1">
          <a:blip r:embed="rId4">
            <a:alphaModFix/>
          </a:blip>
          <a:srcRect/>
          <a:stretch/>
        </p:blipFill>
        <p:spPr>
          <a:xfrm>
            <a:off x="3474720" y="2948940"/>
            <a:ext cx="2194560" cy="2194560"/>
          </a:xfrm>
          <a:prstGeom prst="rect">
            <a:avLst/>
          </a:prstGeom>
          <a:noFill/>
          <a:ln>
            <a:noFill/>
          </a:ln>
        </p:spPr>
      </p:pic>
    </p:spTree>
    <p:extLst>
      <p:ext uri="{BB962C8B-B14F-4D97-AF65-F5344CB8AC3E}">
        <p14:creationId xmlns:p14="http://schemas.microsoft.com/office/powerpoint/2010/main" val="234363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extLst>
      <p:ext uri="{BB962C8B-B14F-4D97-AF65-F5344CB8AC3E}">
        <p14:creationId xmlns:p14="http://schemas.microsoft.com/office/powerpoint/2010/main" val="1908035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Reference Material</a:t>
            </a:r>
          </a:p>
        </p:txBody>
      </p:sp>
    </p:spTree>
    <p:extLst>
      <p:ext uri="{BB962C8B-B14F-4D97-AF65-F5344CB8AC3E}">
        <p14:creationId xmlns:p14="http://schemas.microsoft.com/office/powerpoint/2010/main" val="3745181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Existing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179564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New in July</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3481925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2450749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99804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90+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9748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Forthcoming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is developing new reference material:</a:t>
            </a:r>
          </a:p>
          <a:p>
            <a:pPr marL="285750" indent="-285750">
              <a:spcAft>
                <a:spcPts val="1200"/>
              </a:spcAft>
            </a:pPr>
            <a:r>
              <a:rPr lang="en-US" dirty="0"/>
              <a:t>Updated training slides</a:t>
            </a:r>
          </a:p>
          <a:p>
            <a:pPr marL="285750" indent="-285750">
              <a:spcAft>
                <a:spcPts val="1200"/>
              </a:spcAft>
            </a:pPr>
            <a:r>
              <a:rPr lang="en-US" dirty="0"/>
              <a:t>“Explainers” for different business roles</a:t>
            </a:r>
          </a:p>
          <a:p>
            <a:pPr marL="285750" indent="-285750">
              <a:spcAft>
                <a:spcPts val="1200"/>
              </a:spcAft>
            </a:pPr>
            <a:r>
              <a:rPr lang="en-US" dirty="0"/>
              <a:t>Maturity model for OpenChain ISO/IEC 5230</a:t>
            </a:r>
          </a:p>
          <a:p>
            <a:pPr marL="285750" indent="-285750">
              <a:spcAft>
                <a:spcPts val="1200"/>
              </a:spcAft>
            </a:pPr>
            <a:endParaRPr dirty="0"/>
          </a:p>
        </p:txBody>
      </p:sp>
      <p:pic>
        <p:nvPicPr>
          <p:cNvPr id="3" name="Picture 2">
            <a:extLst>
              <a:ext uri="{FF2B5EF4-FFF2-40B4-BE49-F238E27FC236}">
                <a16:creationId xmlns:a16="http://schemas.microsoft.com/office/drawing/2014/main" id="{F0F55970-FCA6-B491-ED13-EB6285477F39}"/>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3891322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E611-E784-6A1D-F045-AA3DD296C94D}"/>
              </a:ext>
            </a:extLst>
          </p:cNvPr>
          <p:cNvSpPr>
            <a:spLocks noGrp="1"/>
          </p:cNvSpPr>
          <p:nvPr>
            <p:ph type="title"/>
          </p:nvPr>
        </p:nvSpPr>
        <p:spPr/>
        <p:txBody>
          <a:bodyPr>
            <a:normAutofit/>
          </a:bodyPr>
          <a:lstStyle/>
          <a:p>
            <a:r>
              <a:rPr lang="en-US" dirty="0"/>
              <a:t>Always Evolving</a:t>
            </a:r>
          </a:p>
        </p:txBody>
      </p:sp>
    </p:spTree>
    <p:extLst>
      <p:ext uri="{BB962C8B-B14F-4D97-AF65-F5344CB8AC3E}">
        <p14:creationId xmlns:p14="http://schemas.microsoft.com/office/powerpoint/2010/main" val="2004205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Workshops are held once a month discussing AI Compliance in the supply chain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co-chaired by Matthew Crawford from Arm and David Marr from Qualcomm</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 They focus on identifying shared concerns across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industries. We are considering</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 guide about using AI BOM in the trusted supply chain</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749825" y="2378603"/>
            <a:ext cx="7644350" cy="1989675"/>
            <a:chOff x="799750" y="2361350"/>
            <a:chExt cx="7644350" cy="1989675"/>
          </a:xfrm>
        </p:grpSpPr>
        <p:pic>
          <p:nvPicPr>
            <p:cNvPr id="247" name="Google Shape;247;g2e62ad20c76_0_541" descr="A qr code with black squares&#10;&#10;Description automatically generated"/>
            <p:cNvPicPr preferRelativeResize="0"/>
            <p:nvPr/>
          </p:nvPicPr>
          <p:blipFill rotWithShape="1">
            <a:blip r:embed="rId5">
              <a:alphaModFix/>
            </a:blip>
            <a:srcRect/>
            <a:stretch/>
          </p:blipFill>
          <p:spPr>
            <a:xfrm>
              <a:off x="4849614" y="2763525"/>
              <a:ext cx="1587500" cy="1587500"/>
            </a:xfrm>
            <a:prstGeom prst="rect">
              <a:avLst/>
            </a:prstGeom>
            <a:noFill/>
            <a:ln>
              <a:noFill/>
            </a:ln>
          </p:spPr>
        </p:pic>
        <p:sp>
          <p:nvSpPr>
            <p:cNvPr id="248" name="Google Shape;248;g2e62ad20c76_0_541"/>
            <p:cNvSpPr txBox="1"/>
            <p:nvPr/>
          </p:nvSpPr>
          <p:spPr>
            <a:xfrm>
              <a:off x="4743052"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June</a:t>
              </a:r>
              <a:endParaRPr sz="1800" b="0" i="0" u="none" strike="noStrike" cap="none" dirty="0">
                <a:solidFill>
                  <a:schemeClr val="dk2"/>
                </a:solidFill>
                <a:latin typeface="Open Sans Medium"/>
                <a:ea typeface="Open Sans Medium"/>
                <a:cs typeface="Open Sans Medium"/>
                <a:sym typeface="Open Sans Medium"/>
              </a:endParaRPr>
            </a:p>
          </p:txBody>
        </p:sp>
        <p:pic>
          <p:nvPicPr>
            <p:cNvPr id="249" name="Google Shape;249;g2e62ad20c76_0_541"/>
            <p:cNvPicPr preferRelativeResize="0"/>
            <p:nvPr/>
          </p:nvPicPr>
          <p:blipFill>
            <a:blip r:embed="rId6">
              <a:alphaModFix/>
            </a:blip>
            <a:stretch>
              <a:fillRect/>
            </a:stretch>
          </p:blipFill>
          <p:spPr>
            <a:xfrm>
              <a:off x="2942452" y="2763525"/>
              <a:ext cx="1587500" cy="1587500"/>
            </a:xfrm>
            <a:prstGeom prst="rect">
              <a:avLst/>
            </a:prstGeom>
            <a:noFill/>
            <a:ln>
              <a:noFill/>
            </a:ln>
          </p:spPr>
        </p:pic>
        <p:sp>
          <p:nvSpPr>
            <p:cNvPr id="250" name="Google Shape;250;g2e62ad20c76_0_541"/>
            <p:cNvSpPr txBox="1"/>
            <p:nvPr/>
          </p:nvSpPr>
          <p:spPr>
            <a:xfrm>
              <a:off x="2835893"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May</a:t>
              </a:r>
              <a:endParaRPr sz="1800" b="0" i="0" u="none" strike="noStrike" cap="none" dirty="0">
                <a:solidFill>
                  <a:schemeClr val="dk2"/>
                </a:solidFill>
                <a:latin typeface="Open Sans Medium"/>
                <a:ea typeface="Open Sans Medium"/>
                <a:cs typeface="Open Sans Medium"/>
                <a:sym typeface="Open Sans Medium"/>
              </a:endParaRPr>
            </a:p>
          </p:txBody>
        </p:sp>
        <p:pic>
          <p:nvPicPr>
            <p:cNvPr id="251" name="Google Shape;251;g2e62ad20c76_0_541"/>
            <p:cNvPicPr preferRelativeResize="0"/>
            <p:nvPr/>
          </p:nvPicPr>
          <p:blipFill>
            <a:blip r:embed="rId7">
              <a:alphaModFix/>
            </a:blip>
            <a:stretch>
              <a:fillRect/>
            </a:stretch>
          </p:blipFill>
          <p:spPr>
            <a:xfrm>
              <a:off x="906309" y="2763525"/>
              <a:ext cx="1587500" cy="1587500"/>
            </a:xfrm>
            <a:prstGeom prst="rect">
              <a:avLst/>
            </a:prstGeom>
            <a:noFill/>
            <a:ln>
              <a:noFill/>
            </a:ln>
          </p:spPr>
        </p:pic>
        <p:sp>
          <p:nvSpPr>
            <p:cNvPr id="252" name="Google Shape;252;g2e62ad20c76_0_541"/>
            <p:cNvSpPr txBox="1"/>
            <p:nvPr/>
          </p:nvSpPr>
          <p:spPr>
            <a:xfrm>
              <a:off x="79975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April</a:t>
              </a:r>
              <a:endParaRPr sz="1800" b="0" i="0" u="none" strike="noStrike" cap="none" dirty="0">
                <a:solidFill>
                  <a:schemeClr val="dk2"/>
                </a:solidFill>
                <a:latin typeface="Open Sans Medium"/>
                <a:ea typeface="Open Sans Medium"/>
                <a:cs typeface="Open Sans Medium"/>
                <a:sym typeface="Open Sans Medium"/>
              </a:endParaRPr>
            </a:p>
          </p:txBody>
        </p:sp>
        <p:pic>
          <p:nvPicPr>
            <p:cNvPr id="2" name="Google Shape;247;g2e62ad20c76_0_541">
              <a:extLst>
                <a:ext uri="{FF2B5EF4-FFF2-40B4-BE49-F238E27FC236}">
                  <a16:creationId xmlns:a16="http://schemas.microsoft.com/office/drawing/2014/main" id="{FD4E6FD5-4FE6-4149-B9A5-635ED41484CD}"/>
                </a:ext>
              </a:extLst>
            </p:cNvPr>
            <p:cNvPicPr preferRelativeResize="0"/>
            <p:nvPr/>
          </p:nvPicPr>
          <p:blipFill>
            <a:blip r:embed="rId8"/>
            <a:srcRect/>
            <a:stretch/>
          </p:blipFill>
          <p:spPr>
            <a:xfrm>
              <a:off x="6750062" y="2763525"/>
              <a:ext cx="1587500" cy="1587500"/>
            </a:xfrm>
            <a:prstGeom prst="rect">
              <a:avLst/>
            </a:prstGeom>
            <a:noFill/>
            <a:ln>
              <a:noFill/>
            </a:ln>
          </p:spPr>
        </p:pic>
        <p:sp>
          <p:nvSpPr>
            <p:cNvPr id="3" name="Google Shape;248;g2e62ad20c76_0_541">
              <a:extLst>
                <a:ext uri="{FF2B5EF4-FFF2-40B4-BE49-F238E27FC236}">
                  <a16:creationId xmlns:a16="http://schemas.microsoft.com/office/drawing/2014/main" id="{ADA120F0-D6AB-A6AA-4797-0C5E00860634}"/>
                </a:ext>
              </a:extLst>
            </p:cNvPr>
            <p:cNvSpPr txBox="1"/>
            <p:nvPr/>
          </p:nvSpPr>
          <p:spPr>
            <a:xfrm>
              <a:off x="664350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2e62ad20c76_0_4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err="1"/>
              <a:t>dSpace</a:t>
            </a:r>
            <a:r>
              <a:rPr lang="en-US" dirty="0"/>
              <a:t> Announces Adoption of ISO/IEC 5230</a:t>
            </a:r>
            <a:endParaRPr dirty="0"/>
          </a:p>
        </p:txBody>
      </p:sp>
      <p:pic>
        <p:nvPicPr>
          <p:cNvPr id="184" name="Google Shape;184;g2e62ad20c76_0_417"/>
          <p:cNvPicPr preferRelativeResize="0"/>
          <p:nvPr/>
        </p:nvPicPr>
        <p:blipFill>
          <a:blip r:embed="rId3"/>
          <a:srcRect/>
          <a:stretch/>
        </p:blipFill>
        <p:spPr>
          <a:xfrm>
            <a:off x="2575992" y="1787151"/>
            <a:ext cx="3992016" cy="839000"/>
          </a:xfrm>
          <a:prstGeom prst="rect">
            <a:avLst/>
          </a:prstGeom>
          <a:noFill/>
          <a:ln>
            <a:noFill/>
          </a:ln>
        </p:spPr>
      </p:pic>
      <p:pic>
        <p:nvPicPr>
          <p:cNvPr id="185" name="Google Shape;185;g2e62ad20c76_0_417"/>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2107660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72BB-0560-71F5-76C0-76B4C1592902}"/>
              </a:ext>
            </a:extLst>
          </p:cNvPr>
          <p:cNvSpPr>
            <a:spLocks noGrp="1"/>
          </p:cNvSpPr>
          <p:nvPr>
            <p:ph type="title"/>
          </p:nvPr>
        </p:nvSpPr>
        <p:spPr/>
        <p:txBody>
          <a:bodyPr/>
          <a:lstStyle/>
          <a:p>
            <a:r>
              <a:rPr lang="en-US" dirty="0"/>
              <a:t>In Conclusion</a:t>
            </a:r>
          </a:p>
        </p:txBody>
      </p:sp>
    </p:spTree>
    <p:extLst>
      <p:ext uri="{BB962C8B-B14F-4D97-AF65-F5344CB8AC3E}">
        <p14:creationId xmlns:p14="http://schemas.microsoft.com/office/powerpoint/2010/main" val="3563329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2024/2025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inevitable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2024/2025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IVA Adopts ISO/IEC 5230 + Case Study Released</a:t>
            </a:r>
            <a:endParaRPr dirty="0"/>
          </a:p>
        </p:txBody>
      </p:sp>
      <p:pic>
        <p:nvPicPr>
          <p:cNvPr id="191" name="Google Shape;191;g2e62ad20c76_0_423"/>
          <p:cNvPicPr preferRelativeResize="0"/>
          <p:nvPr/>
        </p:nvPicPr>
        <p:blipFill>
          <a:blip r:embed="rId3"/>
          <a:srcRect/>
          <a:stretch/>
        </p:blipFill>
        <p:spPr>
          <a:xfrm>
            <a:off x="2178057" y="1311475"/>
            <a:ext cx="4787885" cy="1327550"/>
          </a:xfrm>
          <a:prstGeom prst="rect">
            <a:avLst/>
          </a:prstGeom>
          <a:noFill/>
          <a:ln>
            <a:noFill/>
          </a:ln>
        </p:spPr>
      </p:pic>
      <p:sp>
        <p:nvSpPr>
          <p:cNvPr id="192" name="Google Shape;192;g2e62ad20c76_0_423"/>
          <p:cNvSpPr txBox="1"/>
          <p:nvPr/>
        </p:nvSpPr>
        <p:spPr>
          <a:xfrm>
            <a:off x="1252728"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News</a:t>
            </a:r>
            <a:endParaRPr sz="1800" b="0" i="0" u="none" strike="noStrike" cap="none">
              <a:solidFill>
                <a:schemeClr val="dk2"/>
              </a:solidFill>
              <a:latin typeface="Open Sans Medium"/>
              <a:ea typeface="Open Sans Medium"/>
              <a:cs typeface="Open Sans Medium"/>
              <a:sym typeface="Open Sans Medium"/>
            </a:endParaRPr>
          </a:p>
        </p:txBody>
      </p:sp>
      <p:sp>
        <p:nvSpPr>
          <p:cNvPr id="193" name="Google Shape;193;g2e62ad20c76_0_423"/>
          <p:cNvSpPr txBox="1"/>
          <p:nvPr/>
        </p:nvSpPr>
        <p:spPr>
          <a:xfrm>
            <a:off x="3776472"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Case Study</a:t>
            </a:r>
            <a:endParaRPr sz="1800" b="0" i="0" u="none" strike="noStrike" cap="none">
              <a:solidFill>
                <a:schemeClr val="dk2"/>
              </a:solidFill>
              <a:latin typeface="Open Sans Medium"/>
              <a:ea typeface="Open Sans Medium"/>
              <a:cs typeface="Open Sans Medium"/>
              <a:sym typeface="Open Sans Medium"/>
            </a:endParaRPr>
          </a:p>
        </p:txBody>
      </p:sp>
      <p:pic>
        <p:nvPicPr>
          <p:cNvPr id="194" name="Google Shape;194;g2e62ad20c76_0_423"/>
          <p:cNvPicPr preferRelativeResize="0"/>
          <p:nvPr/>
        </p:nvPicPr>
        <p:blipFill>
          <a:blip r:embed="rId4"/>
          <a:srcRect/>
          <a:stretch/>
        </p:blipFill>
        <p:spPr>
          <a:xfrm>
            <a:off x="2571242" y="3364066"/>
            <a:ext cx="1477772" cy="1477772"/>
          </a:xfrm>
          <a:prstGeom prst="rect">
            <a:avLst/>
          </a:prstGeom>
          <a:noFill/>
          <a:ln>
            <a:noFill/>
          </a:ln>
        </p:spPr>
      </p:pic>
      <p:pic>
        <p:nvPicPr>
          <p:cNvPr id="195" name="Google Shape;195;g2e62ad20c76_0_423"/>
          <p:cNvPicPr preferRelativeResize="0"/>
          <p:nvPr/>
        </p:nvPicPr>
        <p:blipFill>
          <a:blip r:embed="rId5"/>
          <a:srcRect/>
          <a:stretch/>
        </p:blipFill>
        <p:spPr>
          <a:xfrm>
            <a:off x="5094988" y="3364066"/>
            <a:ext cx="1477772" cy="1477772"/>
          </a:xfrm>
          <a:prstGeom prst="rect">
            <a:avLst/>
          </a:prstGeom>
          <a:noFill/>
          <a:ln>
            <a:noFill/>
          </a:ln>
        </p:spPr>
      </p:pic>
    </p:spTree>
    <p:extLst>
      <p:ext uri="{BB962C8B-B14F-4D97-AF65-F5344CB8AC3E}">
        <p14:creationId xmlns:p14="http://schemas.microsoft.com/office/powerpoint/2010/main" val="2200153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New in June</a:t>
            </a:r>
          </a:p>
        </p:txBody>
      </p:sp>
      <p:pic>
        <p:nvPicPr>
          <p:cNvPr id="4" name="Picture 3" descr="A blue rectangular sign with white text&#10;&#10;Description automatically generated">
            <a:extLst>
              <a:ext uri="{FF2B5EF4-FFF2-40B4-BE49-F238E27FC236}">
                <a16:creationId xmlns:a16="http://schemas.microsoft.com/office/drawing/2014/main" id="{7E5EBB35-3900-38A6-6DAF-E17D5C2E818E}"/>
              </a:ext>
            </a:extLst>
          </p:cNvPr>
          <p:cNvPicPr>
            <a:picLocks noChangeAspect="1"/>
          </p:cNvPicPr>
          <p:nvPr/>
        </p:nvPicPr>
        <p:blipFill>
          <a:blip r:embed="rId2"/>
          <a:stretch>
            <a:fillRect/>
          </a:stretch>
        </p:blipFill>
        <p:spPr>
          <a:xfrm>
            <a:off x="1633643" y="1017800"/>
            <a:ext cx="5876713" cy="3307187"/>
          </a:xfrm>
          <a:prstGeom prst="rect">
            <a:avLst/>
          </a:prstGeom>
        </p:spPr>
      </p:pic>
      <p:pic>
        <p:nvPicPr>
          <p:cNvPr id="6" name="Picture 5">
            <a:extLst>
              <a:ext uri="{FF2B5EF4-FFF2-40B4-BE49-F238E27FC236}">
                <a16:creationId xmlns:a16="http://schemas.microsoft.com/office/drawing/2014/main" id="{D01DF6C2-ABDC-7C0F-C076-14BD44C6B711}"/>
              </a:ext>
            </a:extLst>
          </p:cNvPr>
          <p:cNvPicPr>
            <a:picLocks noChangeAspect="1"/>
          </p:cNvPicPr>
          <p:nvPr/>
        </p:nvPicPr>
        <p:blipFill>
          <a:blip r:embed="rId3"/>
          <a:srcRect/>
          <a:stretch/>
        </p:blipFill>
        <p:spPr>
          <a:xfrm>
            <a:off x="7556500" y="3556000"/>
            <a:ext cx="1587500" cy="1587500"/>
          </a:xfrm>
          <a:prstGeom prst="rect">
            <a:avLst/>
          </a:prstGeom>
        </p:spPr>
      </p:pic>
    </p:spTree>
    <p:extLst>
      <p:ext uri="{BB962C8B-B14F-4D97-AF65-F5344CB8AC3E}">
        <p14:creationId xmlns:p14="http://schemas.microsoft.com/office/powerpoint/2010/main" val="1085642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New in July</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1987308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Coming in August: Webinar + Case Study</a:t>
            </a:r>
          </a:p>
        </p:txBody>
      </p:sp>
      <p:pic>
        <p:nvPicPr>
          <p:cNvPr id="4" name="Picture 3" descr="A computer with icons on it&#10;&#10;Description automatically generated">
            <a:extLst>
              <a:ext uri="{FF2B5EF4-FFF2-40B4-BE49-F238E27FC236}">
                <a16:creationId xmlns:a16="http://schemas.microsoft.com/office/drawing/2014/main" id="{179CDDB4-6FA9-14CE-26DE-DDBA178C2EF7}"/>
              </a:ext>
            </a:extLst>
          </p:cNvPr>
          <p:cNvPicPr>
            <a:picLocks noChangeAspect="1"/>
          </p:cNvPicPr>
          <p:nvPr/>
        </p:nvPicPr>
        <p:blipFill>
          <a:blip r:embed="rId2"/>
          <a:stretch>
            <a:fillRect/>
          </a:stretch>
        </p:blipFill>
        <p:spPr>
          <a:xfrm>
            <a:off x="1763024" y="1167262"/>
            <a:ext cx="5617952" cy="2808976"/>
          </a:xfrm>
          <a:prstGeom prst="rect">
            <a:avLst/>
          </a:prstGeom>
        </p:spPr>
      </p:pic>
      <p:sp>
        <p:nvSpPr>
          <p:cNvPr id="6" name="TextBox 5">
            <a:extLst>
              <a:ext uri="{FF2B5EF4-FFF2-40B4-BE49-F238E27FC236}">
                <a16:creationId xmlns:a16="http://schemas.microsoft.com/office/drawing/2014/main" id="{33A89D63-9658-D6E3-6EA7-2F8C97B8A720}"/>
              </a:ext>
            </a:extLst>
          </p:cNvPr>
          <p:cNvSpPr txBox="1"/>
          <p:nvPr/>
        </p:nvSpPr>
        <p:spPr>
          <a:xfrm>
            <a:off x="2575297" y="4041973"/>
            <a:ext cx="3993401" cy="523220"/>
          </a:xfrm>
          <a:prstGeom prst="rect">
            <a:avLst/>
          </a:prstGeom>
          <a:noFill/>
        </p:spPr>
        <p:txBody>
          <a:bodyPr wrap="none" rtlCol="0">
            <a:spAutoFit/>
          </a:bodyPr>
          <a:lstStyle/>
          <a:p>
            <a:pPr algn="ctr"/>
            <a:r>
              <a:rPr lang="en-US" dirty="0">
                <a:latin typeface="Open Sans Light" pitchFamily="2" charset="0"/>
                <a:ea typeface="Open Sans Light" pitchFamily="2" charset="0"/>
                <a:cs typeface="Open Sans Light" pitchFamily="2" charset="0"/>
              </a:rPr>
              <a:t>OpenChain ISO/IEC 5230 at </a:t>
            </a:r>
            <a:r>
              <a:rPr lang="en-US" dirty="0" err="1">
                <a:latin typeface="Open Sans Light" pitchFamily="2" charset="0"/>
                <a:ea typeface="Open Sans Light" pitchFamily="2" charset="0"/>
                <a:cs typeface="Open Sans Light" pitchFamily="2" charset="0"/>
              </a:rPr>
              <a:t>endjin</a:t>
            </a:r>
            <a:r>
              <a:rPr lang="en-US" dirty="0">
                <a:latin typeface="Open Sans Light" pitchFamily="2" charset="0"/>
                <a:ea typeface="Open Sans Light" pitchFamily="2" charset="0"/>
                <a:cs typeface="Open Sans Light" pitchFamily="2" charset="0"/>
              </a:rPr>
              <a:t> + </a:t>
            </a:r>
            <a:br>
              <a:rPr lang="en-US" dirty="0">
                <a:latin typeface="Open Sans Light" pitchFamily="2" charset="0"/>
                <a:ea typeface="Open Sans Light" pitchFamily="2" charset="0"/>
                <a:cs typeface="Open Sans Light" pitchFamily="2" charset="0"/>
              </a:rPr>
            </a:br>
            <a:r>
              <a:rPr lang="en-US" dirty="0">
                <a:latin typeface="Open Sans Light" pitchFamily="2" charset="0"/>
                <a:ea typeface="Open Sans Light" pitchFamily="2" charset="0"/>
                <a:cs typeface="Open Sans Light" pitchFamily="2" charset="0"/>
              </a:rPr>
              <a:t>Further Research on OpenChain ISO/IEC 18974</a:t>
            </a:r>
          </a:p>
        </p:txBody>
      </p:sp>
      <p:pic>
        <p:nvPicPr>
          <p:cNvPr id="3" name="Picture 2">
            <a:extLst>
              <a:ext uri="{FF2B5EF4-FFF2-40B4-BE49-F238E27FC236}">
                <a16:creationId xmlns:a16="http://schemas.microsoft.com/office/drawing/2014/main" id="{A10E87E0-E783-84E8-FAB9-A46AB370E8D6}"/>
              </a:ext>
            </a:extLst>
          </p:cNvPr>
          <p:cNvPicPr>
            <a:picLocks noChangeAspect="1"/>
          </p:cNvPicPr>
          <p:nvPr/>
        </p:nvPicPr>
        <p:blipFill>
          <a:blip r:embed="rId3"/>
          <a:srcRect/>
          <a:stretch/>
        </p:blipFill>
        <p:spPr>
          <a:xfrm>
            <a:off x="7556500" y="3556000"/>
            <a:ext cx="1587500" cy="1587500"/>
          </a:xfrm>
          <a:prstGeom prst="rect">
            <a:avLst/>
          </a:prstGeom>
        </p:spPr>
      </p:pic>
    </p:spTree>
    <p:extLst>
      <p:ext uri="{BB962C8B-B14F-4D97-AF65-F5344CB8AC3E}">
        <p14:creationId xmlns:p14="http://schemas.microsoft.com/office/powerpoint/2010/main" val="3306060769"/>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4090</TotalTime>
  <Words>1629</Words>
  <Application>Microsoft Macintosh PowerPoint</Application>
  <PresentationFormat>On-screen Show (16:9)</PresentationFormat>
  <Paragraphs>196</Paragraphs>
  <Slides>54</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Archivo</vt:lpstr>
      <vt:lpstr>Archivo ExtraLight</vt:lpstr>
      <vt:lpstr>Archivo Light</vt:lpstr>
      <vt:lpstr>Noto Sans Symbols</vt:lpstr>
      <vt:lpstr>Arial</vt:lpstr>
      <vt:lpstr>Courier New</vt:lpstr>
      <vt:lpstr>Open Sans</vt:lpstr>
      <vt:lpstr>Open Sans ExtraBold</vt:lpstr>
      <vt:lpstr>Open Sans Light</vt:lpstr>
      <vt:lpstr>Open Sans Medium</vt:lpstr>
      <vt:lpstr>Roboto</vt:lpstr>
      <vt:lpstr>Roboto Slab Light</vt:lpstr>
      <vt:lpstr>Linux Foundation EU Theme 2023</vt:lpstr>
      <vt:lpstr>OpenChain Project  Understanding How We Are Building A More Trusted Open Source Supply Chain</vt:lpstr>
      <vt:lpstr>Please Note: These slides are designed to help the community quickly prepare talks. You can edited, remix and adjust to fit your requirements.</vt:lpstr>
      <vt:lpstr>Recent News Highlights</vt:lpstr>
      <vt:lpstr>PowerPoint Presentation</vt:lpstr>
      <vt:lpstr>dSpace Announces Adoption of ISO/IEC 5230</vt:lpstr>
      <vt:lpstr>IVA Adopts ISO/IEC 5230 + Case Study Released</vt:lpstr>
      <vt:lpstr>New in June</vt:lpstr>
      <vt:lpstr>New in July</vt:lpstr>
      <vt:lpstr>Coming in August: Webinar + Case Study</vt:lpstr>
      <vt:lpstr>Coming in September: Automotive Workshop</vt:lpstr>
      <vt:lpstr>Coming in October: Open Compliance Summit</vt:lpstr>
      <vt:lpstr>Coming in October: CC-0 Maturity Model</vt:lpstr>
      <vt:lpstr>AI Study Group</vt:lpstr>
      <vt:lpstr>Project Overview</vt:lpstr>
      <vt:lpstr>Stacking Standards + Solutions</vt:lpstr>
      <vt:lpstr>ISO/IEC 5230:2020 Open Source License Compliance</vt:lpstr>
      <vt:lpstr>ISO/IEC 18974:2023 Open Source Security Assurance</vt:lpstr>
      <vt:lpstr>Sister Standards - Processes for Programs</vt:lpstr>
      <vt:lpstr>ISO standards are a reputable shorthand in discussions, negotiations and contracts, allowing everything from “expected structure” to “what is a quality program” to be communicated easily.  The OpenChain standards are the international baseline for quality in open source license compliance or security assurance programs.</vt:lpstr>
      <vt:lpstr>31%</vt:lpstr>
      <vt:lpstr>A Continual Heartbeat Of Adoption</vt:lpstr>
      <vt:lpstr>A Continual Heartbeat Of Use</vt:lpstr>
      <vt:lpstr>Adoption Methods</vt:lpstr>
      <vt:lpstr>How Are OpenChain Standards Adopted?</vt:lpstr>
      <vt:lpstr>Self-Certification – Rationale and Effectiveness</vt:lpstr>
      <vt:lpstr>Third-Party Certification – Rationale</vt:lpstr>
      <vt:lpstr>Support Network</vt:lpstr>
      <vt:lpstr>OpenChain Study and Work Groups</vt:lpstr>
      <vt:lpstr>Commercial Support</vt:lpstr>
      <vt:lpstr>Relationship With Other Standards</vt:lpstr>
      <vt:lpstr>Wide Compatibility</vt:lpstr>
      <vt:lpstr>Market Evolution</vt:lpstr>
      <vt:lpstr>Procurement Negotiations</vt:lpstr>
      <vt:lpstr>Mergers and Acquisitions</vt:lpstr>
      <vt:lpstr>Supply Chain Management</vt:lpstr>
      <vt:lpstr>What About Regulation?</vt:lpstr>
      <vt:lpstr>Addressing US Executive Order / NIST / CISA</vt:lpstr>
      <vt:lpstr>Addressing the CRA</vt:lpstr>
      <vt:lpstr>Policy and Regulation Webinar Series:</vt:lpstr>
      <vt:lpstr>Reference Material</vt:lpstr>
      <vt:lpstr>Existing Reference Material</vt:lpstr>
      <vt:lpstr>New in July</vt:lpstr>
      <vt:lpstr>Case Studies</vt:lpstr>
      <vt:lpstr>Training Courses</vt:lpstr>
      <vt:lpstr>90+</vt:lpstr>
      <vt:lpstr>Forthcoming Reference Material</vt:lpstr>
      <vt:lpstr>Always Evolving</vt:lpstr>
      <vt:lpstr>PowerPoint Presentation</vt:lpstr>
      <vt:lpstr>AI Study Group</vt:lpstr>
      <vt:lpstr>In Conclusion</vt:lpstr>
      <vt:lpstr>What Is Happening Right Now?</vt:lpstr>
      <vt:lpstr>What Is Coming Next For The Market?</vt:lpstr>
      <vt:lpstr>What Will The OpenChain Project Do?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157</cp:revision>
  <dcterms:modified xsi:type="dcterms:W3CDTF">2024-08-05T04:39:13Z</dcterms:modified>
</cp:coreProperties>
</file>